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75" r:id="rId5"/>
    <p:sldId id="287" r:id="rId6"/>
    <p:sldId id="260" r:id="rId7"/>
    <p:sldId id="280" r:id="rId8"/>
    <p:sldId id="283" r:id="rId9"/>
    <p:sldId id="277" r:id="rId10"/>
    <p:sldId id="261" r:id="rId11"/>
    <p:sldId id="265" r:id="rId12"/>
    <p:sldId id="263" r:id="rId13"/>
    <p:sldId id="273" r:id="rId14"/>
    <p:sldId id="278" r:id="rId15"/>
    <p:sldId id="274" r:id="rId16"/>
    <p:sldId id="264" r:id="rId17"/>
    <p:sldId id="267" r:id="rId18"/>
    <p:sldId id="288" r:id="rId19"/>
    <p:sldId id="292" r:id="rId20"/>
    <p:sldId id="266" r:id="rId21"/>
    <p:sldId id="284" r:id="rId22"/>
    <p:sldId id="286" r:id="rId23"/>
    <p:sldId id="282" r:id="rId24"/>
    <p:sldId id="279" r:id="rId25"/>
    <p:sldId id="268" r:id="rId26"/>
    <p:sldId id="271" r:id="rId27"/>
    <p:sldId id="285" r:id="rId28"/>
    <p:sldId id="257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00F883-0598-4BED-A9FB-6F9B0C19B22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3D07635-FB72-45FA-BE80-0EDC5827417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youtu.be/sozDcnPmENo?t=6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reference.com/browse/geodesic+dome?s=t" TargetMode="External"/><Relationship Id="rId2" Type="http://schemas.openxmlformats.org/officeDocument/2006/relationships/hyperlink" Target="http://www.byexample.net/library/illustrations/geodesic_dome_formul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deafinder.com/history/inventions/geodesicdome.htm" TargetMode="External"/><Relationship Id="rId4" Type="http://schemas.openxmlformats.org/officeDocument/2006/relationships/hyperlink" Target="http://en.wikipedia.org/wiki/Geodesic_dome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lewalks.com/Photos54/DomeRock9.jpg" TargetMode="External"/><Relationship Id="rId13" Type="http://schemas.openxmlformats.org/officeDocument/2006/relationships/hyperlink" Target="http://upload.wikimedia.org/wikipedia/commons/f/f5/Taj_Mahal_2012.jpg" TargetMode="External"/><Relationship Id="rId3" Type="http://schemas.openxmlformats.org/officeDocument/2006/relationships/hyperlink" Target="http://sci-toys.com/scitoys/scitoys/mathematics/dome/paper_dome/three_domes.jpg" TargetMode="External"/><Relationship Id="rId7" Type="http://schemas.openxmlformats.org/officeDocument/2006/relationships/hyperlink" Target="http://www.birdsofafeather.ca/sites/default/files/styles/medium/public/images/thingstodo/plaskett-telescope.gif" TargetMode="External"/><Relationship Id="rId12" Type="http://schemas.openxmlformats.org/officeDocument/2006/relationships/hyperlink" Target="http://growingdomegreenhousesbydavid.blogspot.ca/2012/03/why-geodesic-dome-by-david.html" TargetMode="External"/><Relationship Id="rId2" Type="http://schemas.openxmlformats.org/officeDocument/2006/relationships/hyperlink" Target="http://www.loupiote.com/photos/3908692769.s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tourbytransit.com/vancouver/images/Telus-World-of-Science.jpg" TargetMode="External"/><Relationship Id="rId11" Type="http://schemas.openxmlformats.org/officeDocument/2006/relationships/hyperlink" Target="http://estoprelims.com/blog/wp-content/uploads/2011/09/JG-dome.jpg" TargetMode="External"/><Relationship Id="rId5" Type="http://schemas.openxmlformats.org/officeDocument/2006/relationships/hyperlink" Target="http://nyogalleristny.files.wordpress.com/2011/11/fuller.jpg" TargetMode="External"/><Relationship Id="rId15" Type="http://schemas.openxmlformats.org/officeDocument/2006/relationships/hyperlink" Target="http://3.s3.envato.com/files/35886228/P1017411ps.jpg" TargetMode="External"/><Relationship Id="rId10" Type="http://schemas.openxmlformats.org/officeDocument/2006/relationships/hyperlink" Target="http://nwn.blogs.com/photos/uncategorized/geodesic_dome_by_cpage.jpg" TargetMode="External"/><Relationship Id="rId4" Type="http://schemas.openxmlformats.org/officeDocument/2006/relationships/hyperlink" Target="http://anthony.liekens.net/images/dome1.jpg" TargetMode="External"/><Relationship Id="rId9" Type="http://schemas.openxmlformats.org/officeDocument/2006/relationships/hyperlink" Target="http://www.naturalspacesdomes.com/images/domes_for_sale/db_images/PLUMAS200700975_image.jpg" TargetMode="External"/><Relationship Id="rId14" Type="http://schemas.openxmlformats.org/officeDocument/2006/relationships/hyperlink" Target="http://www.livingearthstructures.com/sites/default/files/images/image-gallery/10/Dogon%20Dome%20-%20Copy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gonphotos.com/Resources/NF-Pole-Sleeve-Deems.jpg" TargetMode="External"/><Relationship Id="rId3" Type="http://schemas.openxmlformats.org/officeDocument/2006/relationships/hyperlink" Target="http://www.byexample.net/library/illustrations/geodesic_dome_formula/" TargetMode="External"/><Relationship Id="rId7" Type="http://schemas.openxmlformats.org/officeDocument/2006/relationships/hyperlink" Target="http://previewcf.turbosquid.com/Preview/2010/12/05__05_00_00/Christmas_snowglobe0020.png6836c131-83a0-4a68-9ec9-762149116f31Larger.jpg" TargetMode="External"/><Relationship Id="rId2" Type="http://schemas.openxmlformats.org/officeDocument/2006/relationships/hyperlink" Target="http://www.alaska-in-pictures.com/inupiat-eskimo-igloo-438-pictur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umbs.dreamstime.com/z/bird-cage-1283457.jpg" TargetMode="External"/><Relationship Id="rId5" Type="http://schemas.openxmlformats.org/officeDocument/2006/relationships/hyperlink" Target="http://cunicode.com/site/wp-content/uploads/2011/09/Stellate-Pendant-Light-002.jpg" TargetMode="External"/><Relationship Id="rId4" Type="http://schemas.openxmlformats.org/officeDocument/2006/relationships/hyperlink" Target="http://g-ecx.images-amazon.com/images/G/01/ember/deals/3e9be9085bcd6dcba6c8ebef92c877054f84971388a94b8145b535f348cbc3d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tex.net/~mwandel/built/geodesics.html" TargetMode="External"/><Relationship Id="rId7" Type="http://schemas.openxmlformats.org/officeDocument/2006/relationships/hyperlink" Target="http://scoutregalia.com/images/project/GEODESIC-GINGERBREAD-03.jpg" TargetMode="External"/><Relationship Id="rId2" Type="http://schemas.openxmlformats.org/officeDocument/2006/relationships/hyperlink" Target="http://4.bp.blogspot.com/_n1Jgy6WlY9E/TLdTA5xz61I/AAAAAAAALvA/db7rVTg2WgY/s1600/bella+umbrell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erwholesalesources.com/images/discount-rocky-hats-3.jpg" TargetMode="External"/><Relationship Id="rId5" Type="http://schemas.openxmlformats.org/officeDocument/2006/relationships/hyperlink" Target="http://cdn.instructables.com/F2Q/YP3J/G0IPADB7/F2QYP3JG0IPADB7.LARGE.jpg" TargetMode="External"/><Relationship Id="rId4" Type="http://schemas.openxmlformats.org/officeDocument/2006/relationships/hyperlink" Target="http://www.raindropsto.com/media/catalog/product/cache/1/image/9df78eab33525d08d6e5fb8d27136e95/a/d/adult-fulton-full-length-soho-rainbow-umbrell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2438400"/>
            <a:ext cx="6480048" cy="32004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Geodesic Domes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math 8 </a:t>
            </a:r>
            <a:br>
              <a:rPr lang="en-US" sz="2800" dirty="0" smtClean="0"/>
            </a:br>
            <a:r>
              <a:rPr lang="en-US" sz="2800" dirty="0" smtClean="0"/>
              <a:t>Project Based Learning Unit </a:t>
            </a:r>
            <a:br>
              <a:rPr lang="en-US" sz="2800" dirty="0" smtClean="0"/>
            </a:br>
            <a:r>
              <a:rPr lang="en-US" sz="2800" dirty="0" smtClean="0"/>
              <a:t>created by S. Harvey and </a:t>
            </a:r>
            <a:br>
              <a:rPr lang="en-US" sz="2800" dirty="0" smtClean="0"/>
            </a:br>
            <a:r>
              <a:rPr lang="en-US" sz="2800" dirty="0" smtClean="0"/>
              <a:t>supported by M. Crompton</a:t>
            </a:r>
            <a:br>
              <a:rPr lang="en-US" sz="2800" dirty="0" smtClean="0"/>
            </a:br>
            <a:r>
              <a:rPr lang="en-US" sz="2800" dirty="0" smtClean="0"/>
              <a:t>Dunsmuir Middle School </a:t>
            </a:r>
            <a:r>
              <a:rPr lang="en-US" sz="2800"/>
              <a:t/>
            </a:r>
            <a:br>
              <a:rPr lang="en-US" sz="2800"/>
            </a:br>
            <a:r>
              <a:rPr lang="en-US" sz="2800" smtClean="0"/>
              <a:t> </a:t>
            </a:r>
            <a:r>
              <a:rPr lang="en-US" sz="2800" dirty="0" smtClean="0"/>
              <a:t>2014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Around the World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553883" cy="26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6764"/>
            <a:ext cx="3847760" cy="2882106"/>
          </a:xfrm>
        </p:spPr>
      </p:pic>
      <p:sp>
        <p:nvSpPr>
          <p:cNvPr id="3" name="TextBox 2"/>
          <p:cNvSpPr txBox="1"/>
          <p:nvPr/>
        </p:nvSpPr>
        <p:spPr>
          <a:xfrm>
            <a:off x="1066800" y="4572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Europe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3124200"/>
            <a:ext cx="121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42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Businesses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" y="1676400"/>
            <a:ext cx="4374429" cy="3276600"/>
          </a:xfrm>
        </p:spPr>
      </p:pic>
      <p:sp>
        <p:nvSpPr>
          <p:cNvPr id="9" name="TextBox 8"/>
          <p:cNvSpPr txBox="1"/>
          <p:nvPr/>
        </p:nvSpPr>
        <p:spPr>
          <a:xfrm>
            <a:off x="838201" y="51054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World  Vancouver</a:t>
            </a:r>
            <a:endParaRPr lang="en-US" sz="2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06" y="1676400"/>
            <a:ext cx="453846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1107" y="5638800"/>
            <a:ext cx="398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Disney’s Epcot Centre</a:t>
            </a:r>
          </a:p>
        </p:txBody>
      </p:sp>
    </p:spTree>
    <p:extLst>
      <p:ext uri="{BB962C8B-B14F-4D97-AF65-F5344CB8AC3E}">
        <p14:creationId xmlns:p14="http://schemas.microsoft.com/office/powerpoint/2010/main" val="18155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Architecture</a:t>
            </a:r>
            <a:br>
              <a:rPr lang="en-US" dirty="0" smtClean="0"/>
            </a:br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343400" cy="224130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3805"/>
            <a:ext cx="3886200" cy="29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4191000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Stadium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91300" y="2895600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Indoor Tennis Court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Culture - Religion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71272"/>
            <a:ext cx="5171606" cy="3429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2978537" cy="44759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19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Cathedral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92374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 – Hot &amp;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s://encrypted-tbn0.gstatic.com/images?q=tbn:ANd9GcQB1IVgUtWQX_smDPBN-_V8XdqQVRq03n-e_gW1sFX34Xa7zHmK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813313" cy="28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723250"/>
            <a:ext cx="4495801" cy="29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4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Playground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4351312" cy="2895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9" y="13716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Greenhouses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14798"/>
            <a:ext cx="3381375" cy="253276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638800" cy="250985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Domes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Geodesic Dome Strength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633460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799"/>
            <a:ext cx="6629400" cy="2819401"/>
          </a:xfrm>
        </p:spPr>
        <p:txBody>
          <a:bodyPr/>
          <a:lstStyle/>
          <a:p>
            <a:r>
              <a:rPr lang="en-US" dirty="0" smtClean="0"/>
              <a:t>Dome Shapes - Everywhere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6629400" cy="225708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 Info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Comparison - Complexity</a:t>
            </a:r>
          </a:p>
          <a:p>
            <a:r>
              <a:rPr lang="en-US" dirty="0" smtClean="0"/>
              <a:t>Domes in the Real World</a:t>
            </a:r>
          </a:p>
          <a:p>
            <a:r>
              <a:rPr lang="en-US" dirty="0" smtClean="0"/>
              <a:t>Architecture - Buildings </a:t>
            </a:r>
          </a:p>
          <a:p>
            <a:r>
              <a:rPr lang="en-US" dirty="0" smtClean="0"/>
              <a:t>Around the World</a:t>
            </a:r>
          </a:p>
          <a:p>
            <a:r>
              <a:rPr lang="en-US" dirty="0" smtClean="0"/>
              <a:t>Cultural Representations</a:t>
            </a:r>
          </a:p>
          <a:p>
            <a:r>
              <a:rPr lang="en-US" dirty="0" smtClean="0"/>
              <a:t>Practical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</a:p>
        </p:txBody>
      </p:sp>
    </p:spTree>
    <p:extLst>
      <p:ext uri="{BB962C8B-B14F-4D97-AF65-F5344CB8AC3E}">
        <p14:creationId xmlns:p14="http://schemas.microsoft.com/office/powerpoint/2010/main" val="6625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- Lamps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429000" cy="240541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000"/>
            <a:ext cx="4267200" cy="3059502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3886"/>
            <a:ext cx="3643313" cy="24244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52800" cy="29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Umbrellas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96608"/>
            <a:ext cx="2590800" cy="260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516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28600"/>
            <a:ext cx="4267200" cy="37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 of All Shapes &amp;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32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0138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6066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87" y="485360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8194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57" y="417319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66" y="1981200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or 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36035"/>
            <a:ext cx="2922362" cy="36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53" y="3560693"/>
            <a:ext cx="2604053" cy="260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396"/>
            <a:ext cx="416052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22" y="3996566"/>
            <a:ext cx="2777572" cy="27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dirty="0"/>
              <a:t>Can be made out of any </a:t>
            </a:r>
            <a:r>
              <a:rPr lang="en-US" dirty="0" smtClean="0"/>
              <a:t>material:</a:t>
            </a:r>
          </a:p>
          <a:p>
            <a:r>
              <a:rPr lang="en-US" dirty="0" smtClean="0"/>
              <a:t>Glass</a:t>
            </a:r>
            <a:endParaRPr lang="en-US" dirty="0"/>
          </a:p>
          <a:p>
            <a:r>
              <a:rPr lang="en-US" dirty="0"/>
              <a:t>Metal</a:t>
            </a:r>
          </a:p>
          <a:p>
            <a:r>
              <a:rPr lang="en-US" dirty="0"/>
              <a:t>Wood</a:t>
            </a:r>
          </a:p>
          <a:p>
            <a:r>
              <a:rPr lang="en-US" dirty="0"/>
              <a:t>Plastic</a:t>
            </a:r>
          </a:p>
          <a:p>
            <a:r>
              <a:rPr lang="en-US" dirty="0"/>
              <a:t>Stone</a:t>
            </a:r>
          </a:p>
          <a:p>
            <a:r>
              <a:rPr lang="en-US" dirty="0"/>
              <a:t>Mud </a:t>
            </a:r>
          </a:p>
          <a:p>
            <a:r>
              <a:rPr lang="en-US" dirty="0"/>
              <a:t>Paper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29" y="4114800"/>
            <a:ext cx="3454089" cy="25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16016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Do 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4757145" cy="282813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505200" cy="4244041"/>
          </a:xfrm>
        </p:spPr>
      </p:pic>
    </p:spTree>
    <p:extLst>
      <p:ext uri="{BB962C8B-B14F-4D97-AF65-F5344CB8AC3E}">
        <p14:creationId xmlns:p14="http://schemas.microsoft.com/office/powerpoint/2010/main" val="27914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2900"/>
            <a:ext cx="3195637" cy="3097525"/>
          </a:xfr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200400" cy="3020290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7" y="1828800"/>
            <a:ext cx="5019903" cy="401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Possibilities are Endless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35712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68219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3657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5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By Example: The Quest for Sustainable Living. c. 2013 </a:t>
            </a:r>
            <a:r>
              <a:rPr lang="en-US" sz="2800" dirty="0">
                <a:hlinkClick r:id="rId2"/>
              </a:rPr>
              <a:t>http://www.byexample.net/library/illustrations/geodesic_dome_formula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/>
              <a:t>Dictionary.com – Geodesic Dome. C. 2014 </a:t>
            </a: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dictionary.reference.com/browse/geodesic+dome?s=t</a:t>
            </a:r>
            <a:endParaRPr lang="en-US" sz="2800" dirty="0" smtClean="0"/>
          </a:p>
          <a:p>
            <a:r>
              <a:rPr lang="en-US" sz="2800" dirty="0" smtClean="0"/>
              <a:t>Geodesic </a:t>
            </a:r>
            <a:r>
              <a:rPr lang="en-US" sz="2800" dirty="0"/>
              <a:t>Domes. </a:t>
            </a:r>
            <a:r>
              <a:rPr lang="en-US" sz="2800" dirty="0" smtClean="0"/>
              <a:t>C.2013. </a:t>
            </a:r>
            <a:r>
              <a:rPr lang="en-US" sz="2800" dirty="0" err="1" smtClean="0"/>
              <a:t>Cyberian</a:t>
            </a:r>
            <a:r>
              <a:rPr lang="en-US" sz="2800" dirty="0" smtClean="0"/>
              <a:t> Frontier. </a:t>
            </a:r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en.wikipedia.org/wiki/Geodesic_dome</a:t>
            </a:r>
            <a:endParaRPr lang="en-US" sz="2800" dirty="0" smtClean="0"/>
          </a:p>
          <a:p>
            <a:r>
              <a:rPr lang="en-US" sz="2800" dirty="0" smtClean="0"/>
              <a:t>The Great Info Finder: Geodesic Dome. </a:t>
            </a:r>
            <a:r>
              <a:rPr lang="en-US" sz="2800" dirty="0"/>
              <a:t>C.2007. </a:t>
            </a:r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www.ideafinder.com/history/inventions/geodesicdome.htm</a:t>
            </a:r>
            <a:endParaRPr lang="en-US" sz="2800" dirty="0" smtClean="0"/>
          </a:p>
          <a:p>
            <a:pPr marL="36576" indent="0">
              <a:buNone/>
            </a:pPr>
            <a:endParaRPr lang="en-US" sz="28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pPr marL="36576" indent="0">
              <a:buNone/>
            </a:pPr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0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Bibliography -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6400" dirty="0"/>
              <a:t>Playground - </a:t>
            </a:r>
            <a:r>
              <a:rPr lang="en-US" sz="6400" dirty="0">
                <a:hlinkClick r:id="rId2"/>
              </a:rPr>
              <a:t>http://www.loupiote.com/photos/3908692769.shtml</a:t>
            </a:r>
            <a:endParaRPr lang="en-US" sz="6400" dirty="0"/>
          </a:p>
          <a:p>
            <a:r>
              <a:rPr lang="en-US" sz="6400" dirty="0"/>
              <a:t>Paper dome - </a:t>
            </a:r>
            <a:r>
              <a:rPr lang="en-US" sz="6400" dirty="0">
                <a:hlinkClick r:id="rId3"/>
              </a:rPr>
              <a:t>http://sci-toys.com/scitoys/scitoys/mathematics/dome/paper_dome/three_domes.jpg</a:t>
            </a:r>
            <a:endParaRPr lang="en-US" sz="6400" dirty="0"/>
          </a:p>
          <a:p>
            <a:r>
              <a:rPr lang="en-US" sz="6400" dirty="0"/>
              <a:t>Straw dome - </a:t>
            </a:r>
            <a:r>
              <a:rPr lang="en-US" sz="6400" dirty="0">
                <a:hlinkClick r:id="rId4"/>
              </a:rPr>
              <a:t>http://anthony.liekens.net/images/dome1.jpg</a:t>
            </a:r>
            <a:endParaRPr lang="en-US" sz="6400" dirty="0"/>
          </a:p>
          <a:p>
            <a:r>
              <a:rPr lang="en-US" sz="6400" dirty="0"/>
              <a:t>Historical - </a:t>
            </a:r>
            <a:r>
              <a:rPr lang="en-US" sz="6400" dirty="0">
                <a:hlinkClick r:id="rId5"/>
              </a:rPr>
              <a:t>http://nyogalleristny.files.wordpress.com/2011/11/fuller.jpg</a:t>
            </a:r>
            <a:endParaRPr lang="en-US" sz="6400" dirty="0"/>
          </a:p>
          <a:p>
            <a:r>
              <a:rPr lang="en-US" sz="6400" dirty="0"/>
              <a:t>Science World - </a:t>
            </a:r>
            <a:r>
              <a:rPr lang="en-US" sz="6400" dirty="0">
                <a:hlinkClick r:id="rId6"/>
              </a:rPr>
              <a:t>http://cdn.tourbytransit.com/vancouver/images/Telus-World-of-Science.jpg</a:t>
            </a:r>
            <a:endParaRPr lang="en-US" sz="6400" dirty="0"/>
          </a:p>
          <a:p>
            <a:r>
              <a:rPr lang="en-US" sz="6400" dirty="0"/>
              <a:t>Observatory - </a:t>
            </a:r>
            <a:r>
              <a:rPr lang="en-US" sz="6400" dirty="0">
                <a:hlinkClick r:id="rId7"/>
              </a:rPr>
              <a:t>http://www.birdsofafeather.ca/sites/default/files/styles/medium/public/images/thingstodo/plaskett-telescope.gif</a:t>
            </a:r>
            <a:endParaRPr lang="en-US" sz="6400" dirty="0"/>
          </a:p>
          <a:p>
            <a:r>
              <a:rPr lang="en-US" sz="6400" dirty="0"/>
              <a:t>Buildings - </a:t>
            </a:r>
            <a:r>
              <a:rPr lang="en-US" sz="6400" dirty="0">
                <a:hlinkClick r:id="rId8"/>
              </a:rPr>
              <a:t>http://www.biblewalks.com/Photos54/DomeRock9.jpg</a:t>
            </a:r>
            <a:endParaRPr lang="en-US" sz="6400" dirty="0"/>
          </a:p>
          <a:p>
            <a:r>
              <a:rPr lang="en-US" sz="6400" dirty="0"/>
              <a:t>Homes - </a:t>
            </a:r>
            <a:r>
              <a:rPr lang="en-US" sz="6400" dirty="0">
                <a:hlinkClick r:id="rId9"/>
              </a:rPr>
              <a:t>http://www.naturalspacesdomes.com/images/domes_for_sale/db_images/PLUMAS200700975_image.jpg</a:t>
            </a:r>
            <a:endParaRPr lang="en-US" sz="6400" dirty="0"/>
          </a:p>
          <a:p>
            <a:r>
              <a:rPr lang="en-US" sz="6400" dirty="0"/>
              <a:t>Stained Glass - </a:t>
            </a:r>
            <a:r>
              <a:rPr lang="en-US" sz="6400" dirty="0">
                <a:hlinkClick r:id="rId10"/>
              </a:rPr>
              <a:t>http://nwn.blogs.com/photos/uncategorized/geodesic_dome_by_cpage.jpg</a:t>
            </a:r>
            <a:endParaRPr lang="en-US" sz="6400" dirty="0"/>
          </a:p>
          <a:p>
            <a:r>
              <a:rPr lang="en-US" sz="6400" dirty="0"/>
              <a:t>Stadium Frame - </a:t>
            </a:r>
            <a:r>
              <a:rPr lang="en-US" sz="6400" dirty="0">
                <a:hlinkClick r:id="rId11"/>
              </a:rPr>
              <a:t>http://estoprelims.com/blog/wp-content/uploads/2011/09/JG-dome.jpg</a:t>
            </a:r>
            <a:endParaRPr lang="en-US" sz="6400" dirty="0"/>
          </a:p>
          <a:p>
            <a:r>
              <a:rPr lang="en-US" sz="6400" dirty="0"/>
              <a:t>Greenhouse - </a:t>
            </a:r>
            <a:r>
              <a:rPr lang="en-US" sz="6400" dirty="0">
                <a:hlinkClick r:id="rId12"/>
              </a:rPr>
              <a:t>http://growingdomegreenhousesbydavid.blogspot.ca/2012/03/why-geodesic-dome-by-david.html</a:t>
            </a:r>
            <a:endParaRPr lang="en-US" sz="6400" dirty="0"/>
          </a:p>
          <a:p>
            <a:r>
              <a:rPr lang="en-US" sz="6400" dirty="0" err="1"/>
              <a:t>Taj</a:t>
            </a:r>
            <a:r>
              <a:rPr lang="en-US" sz="6400" dirty="0"/>
              <a:t> </a:t>
            </a:r>
            <a:r>
              <a:rPr lang="en-US" sz="6400" dirty="0" err="1"/>
              <a:t>Mahal</a:t>
            </a:r>
            <a:r>
              <a:rPr lang="en-US" sz="6400" dirty="0"/>
              <a:t> - </a:t>
            </a:r>
            <a:r>
              <a:rPr lang="en-US" sz="6400" dirty="0">
                <a:hlinkClick r:id="rId13"/>
              </a:rPr>
              <a:t>http://upload.wikimedia.org/wikipedia/commons/f/f5/Taj_Mahal_2012.jpg</a:t>
            </a:r>
            <a:endParaRPr lang="en-US" sz="6400" dirty="0"/>
          </a:p>
          <a:p>
            <a:r>
              <a:rPr lang="en-US" sz="6400" dirty="0"/>
              <a:t>Mud Home - </a:t>
            </a:r>
            <a:r>
              <a:rPr lang="en-US" sz="6400" dirty="0">
                <a:hlinkClick r:id="rId14"/>
              </a:rPr>
              <a:t>http://www.livingearthstructures.com/sites/default/files/images/image-gallery/10/Dogon%20Dome%20-%20Copy.JPG</a:t>
            </a:r>
            <a:endParaRPr lang="en-US" sz="6400" dirty="0"/>
          </a:p>
          <a:p>
            <a:r>
              <a:rPr lang="en-US" sz="6400" dirty="0"/>
              <a:t>Geodesic Dome - </a:t>
            </a:r>
            <a:r>
              <a:rPr lang="en-US" sz="6400" dirty="0">
                <a:hlinkClick r:id="rId15"/>
              </a:rPr>
              <a:t>http://3.s3.envato.com/files/35886228/P1017411ps.jpg</a:t>
            </a:r>
            <a:endParaRPr lang="en-US" sz="6400" dirty="0"/>
          </a:p>
          <a:p>
            <a:endParaRPr lang="en-US" sz="36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geodesic dome</a:t>
            </a:r>
            <a:r>
              <a:rPr lang="en-US" dirty="0"/>
              <a:t> is a </a:t>
            </a:r>
            <a:r>
              <a:rPr lang="en-US" dirty="0" smtClean="0"/>
              <a:t>partial-spherical </a:t>
            </a:r>
            <a:r>
              <a:rPr lang="en-US" dirty="0"/>
              <a:t>shell </a:t>
            </a:r>
            <a:r>
              <a:rPr lang="en-US" dirty="0" smtClean="0"/>
              <a:t>structure </a:t>
            </a:r>
            <a:r>
              <a:rPr lang="en-US" dirty="0"/>
              <a:t>based on a network of great </a:t>
            </a:r>
            <a:r>
              <a:rPr lang="en-US" dirty="0" smtClean="0"/>
              <a:t>circles (geodesics) on </a:t>
            </a:r>
            <a:r>
              <a:rPr lang="en-US" dirty="0"/>
              <a:t>the surface of a sphere.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geodesics intersect to form triangular elements that </a:t>
            </a:r>
            <a:r>
              <a:rPr lang="en-US" dirty="0" smtClean="0"/>
              <a:t>are rigid and </a:t>
            </a:r>
            <a:r>
              <a:rPr lang="en-US" dirty="0"/>
              <a:t>distribute the stress across the structure.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36" y="2209800"/>
            <a:ext cx="4512564" cy="3581400"/>
          </a:xfrm>
        </p:spPr>
      </p:pic>
    </p:spTree>
    <p:extLst>
      <p:ext uri="{BB962C8B-B14F-4D97-AF65-F5344CB8AC3E}">
        <p14:creationId xmlns:p14="http://schemas.microsoft.com/office/powerpoint/2010/main" val="25968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 </a:t>
            </a:r>
            <a:r>
              <a:rPr lang="en-US" dirty="0" smtClean="0"/>
              <a:t>– Images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Igloo - </a:t>
            </a:r>
            <a:r>
              <a:rPr lang="en-US" sz="1600" dirty="0">
                <a:hlinkClick r:id="rId2"/>
              </a:rPr>
              <a:t>http://www.alaska-in-pictures.com/inupiat-eskimo-igloo-438-pictures.htm</a:t>
            </a:r>
            <a:endParaRPr lang="en-US" sz="1600" dirty="0"/>
          </a:p>
          <a:p>
            <a:r>
              <a:rPr lang="en-US" sz="1600" dirty="0"/>
              <a:t>Comparison  domes - </a:t>
            </a:r>
            <a:r>
              <a:rPr lang="en-US" sz="1600" dirty="0">
                <a:hlinkClick r:id="rId3"/>
              </a:rPr>
              <a:t>http://www.byexample.net/library/illustrations/geodesic_dome_formula/</a:t>
            </a:r>
            <a:endParaRPr lang="en-US" sz="1600" dirty="0"/>
          </a:p>
          <a:p>
            <a:r>
              <a:rPr lang="en-US" sz="1600" dirty="0"/>
              <a:t>Tennis - </a:t>
            </a:r>
            <a:r>
              <a:rPr lang="en-US" sz="1600" dirty="0">
                <a:hlinkClick r:id="rId4"/>
              </a:rPr>
              <a:t>http://g-ecx.images-amazon.com/images/G/01/ember/deals/3e9be9085bcd6dcba6c8ebef92c877054f84971388a94b8145b535f348cbc3d8</a:t>
            </a:r>
            <a:endParaRPr lang="en-US" sz="1600" dirty="0"/>
          </a:p>
          <a:p>
            <a:r>
              <a:rPr lang="en-US" sz="1600" dirty="0"/>
              <a:t>Paper Lamp - </a:t>
            </a:r>
            <a:r>
              <a:rPr lang="en-US" sz="1600" dirty="0">
                <a:hlinkClick r:id="rId5"/>
              </a:rPr>
              <a:t>http://cunicode.com/site/wp-content/uploads/2011/09/Stellate-Pendant-Light-002.jpg</a:t>
            </a:r>
            <a:endParaRPr lang="en-US" sz="1600" dirty="0"/>
          </a:p>
          <a:p>
            <a:r>
              <a:rPr lang="en-US" sz="1600" dirty="0"/>
              <a:t>Birdcage - </a:t>
            </a:r>
            <a:r>
              <a:rPr lang="en-US" sz="1600" dirty="0">
                <a:hlinkClick r:id="rId6"/>
              </a:rPr>
              <a:t>http://thumbs.dreamstime.com/z/bird-cage-1283457.jpg</a:t>
            </a:r>
            <a:endParaRPr lang="en-US" sz="1600" dirty="0"/>
          </a:p>
          <a:p>
            <a:r>
              <a:rPr lang="en-US" sz="1600" dirty="0" err="1"/>
              <a:t>Snowglobe</a:t>
            </a:r>
            <a:r>
              <a:rPr lang="en-US" sz="1600" dirty="0"/>
              <a:t> - </a:t>
            </a:r>
            <a:r>
              <a:rPr lang="en-US" sz="1600" dirty="0">
                <a:hlinkClick r:id="rId7"/>
              </a:rPr>
              <a:t>http://previewcf.turbosquid.com/Preview/2010/12/05__05_00_00/Christmas_snowglobe0020.png6836c131-83a0-4a68-9ec9-762149116f31Larger.jpg</a:t>
            </a:r>
            <a:endParaRPr lang="en-US" sz="1600" dirty="0"/>
          </a:p>
          <a:p>
            <a:r>
              <a:rPr lang="en-US" sz="1600" dirty="0"/>
              <a:t>Tent - </a:t>
            </a:r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www.oregonphotos.com/Resources/NF-Pole-Sleeve-Deems.jpg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87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 </a:t>
            </a:r>
            <a:r>
              <a:rPr lang="en-US" dirty="0" smtClean="0"/>
              <a:t>– Images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/>
              <a:t>Umbrella - </a:t>
            </a:r>
            <a:r>
              <a:rPr lang="en-US" sz="3200" dirty="0">
                <a:hlinkClick r:id="rId2"/>
              </a:rPr>
              <a:t>http://4.bp.blogspot.com/_n1Jgy6WlY9E/TLdTA5xz61I/AAAAAAAALvA/db7rVTg2WgY/s1600/bella%2Bumbrella.jpg</a:t>
            </a:r>
            <a:endParaRPr lang="en-US" sz="3200" dirty="0"/>
          </a:p>
          <a:p>
            <a:r>
              <a:rPr lang="en-US" sz="3200" dirty="0"/>
              <a:t>Cat - </a:t>
            </a:r>
            <a:r>
              <a:rPr lang="en-US" sz="3200" dirty="0">
                <a:hlinkClick r:id="rId3"/>
              </a:rPr>
              <a:t>http://www.sentex.net/~mwandel/built/geodesics.html</a:t>
            </a:r>
            <a:endParaRPr lang="en-US" sz="3200" dirty="0"/>
          </a:p>
          <a:p>
            <a:r>
              <a:rPr lang="en-US" sz="3200" dirty="0"/>
              <a:t>Rainbow Umbrella - </a:t>
            </a:r>
            <a:r>
              <a:rPr lang="en-US" sz="3200" dirty="0">
                <a:hlinkClick r:id="rId4"/>
              </a:rPr>
              <a:t>http://www.raindropsto.com/media/catalog/product/cache/1/image/9df78eab33525d08d6e5fb8d27136e95/a/d/adult-fulton-full-length-soho-rainbow-umbrella.jpg</a:t>
            </a:r>
            <a:endParaRPr lang="en-US" sz="3200" dirty="0"/>
          </a:p>
          <a:p>
            <a:r>
              <a:rPr lang="en-US" sz="3200" dirty="0"/>
              <a:t>Popsicle Sticks - </a:t>
            </a:r>
            <a:r>
              <a:rPr lang="en-US" sz="3200" dirty="0">
                <a:hlinkClick r:id="rId5"/>
              </a:rPr>
              <a:t>http://cdn.instructables.com/F2Q/YP3J/G0IPADB7/F2QYP3JG0IPADB7.LARGE.jpg</a:t>
            </a:r>
            <a:endParaRPr lang="en-US" sz="3200" dirty="0"/>
          </a:p>
          <a:p>
            <a:r>
              <a:rPr lang="en-US" sz="3200" dirty="0"/>
              <a:t>Hats - </a:t>
            </a:r>
            <a:r>
              <a:rPr lang="en-US" sz="3200" dirty="0">
                <a:hlinkClick r:id="rId6"/>
              </a:rPr>
              <a:t>http://www.designerwholesalesources.com/images/discount-rocky-hats-3.jpg</a:t>
            </a:r>
            <a:endParaRPr lang="en-US" sz="3200" dirty="0"/>
          </a:p>
          <a:p>
            <a:r>
              <a:rPr lang="en-US" sz="3200" dirty="0"/>
              <a:t>Geodesic Dome Cutout - </a:t>
            </a:r>
            <a:r>
              <a:rPr lang="en-US" sz="3200" dirty="0">
                <a:hlinkClick r:id="rId7"/>
              </a:rPr>
              <a:t>http://scoutregalia.com/images/project/GEODESIC-GINGERBREAD-03.jpg</a:t>
            </a:r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5029200"/>
          </a:xfrm>
        </p:spPr>
        <p:txBody>
          <a:bodyPr>
            <a:normAutofit/>
          </a:bodyPr>
          <a:lstStyle/>
          <a:p>
            <a:r>
              <a:rPr lang="en-US" sz="2800" dirty="0"/>
              <a:t>The geodesic </a:t>
            </a:r>
            <a:r>
              <a:rPr lang="en-US" sz="2800" dirty="0" smtClean="0"/>
              <a:t>shape is extremely </a:t>
            </a:r>
            <a:r>
              <a:rPr lang="en-US" sz="2800" dirty="0"/>
              <a:t>strong for its </a:t>
            </a:r>
            <a:r>
              <a:rPr lang="en-US" sz="2800" dirty="0" smtClean="0"/>
              <a:t>weight.</a:t>
            </a:r>
          </a:p>
          <a:p>
            <a:r>
              <a:rPr lang="en-US" sz="2800" dirty="0" smtClean="0"/>
              <a:t>The surface has a stable structure. </a:t>
            </a:r>
          </a:p>
          <a:p>
            <a:r>
              <a:rPr lang="en-US" sz="2800" dirty="0" smtClean="0"/>
              <a:t>The sphere </a:t>
            </a:r>
            <a:r>
              <a:rPr lang="en-US" sz="2800" dirty="0"/>
              <a:t>encloses the greatest volume for the least surface area.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6109" y="1432718"/>
            <a:ext cx="365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92" y="1905000"/>
            <a:ext cx="478135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lightest, strongest, and most cost-effective structure ever devised. The geodesic dome is able to cover more space without internal supports than any other enclosure.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2400"/>
            <a:ext cx="4648200" cy="59737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light, domelike structure developed by R. Buckminster Fuller to </a:t>
            </a:r>
            <a:r>
              <a:rPr lang="en-US" sz="2400" dirty="0">
                <a:solidFill>
                  <a:srgbClr val="00B0F0"/>
                </a:solidFill>
              </a:rPr>
              <a:t>combine the properties of the tetrahedron and the sphere </a:t>
            </a:r>
            <a:r>
              <a:rPr lang="en-US" sz="2400" dirty="0"/>
              <a:t>and </a:t>
            </a:r>
            <a:r>
              <a:rPr lang="en-US" sz="2400" dirty="0" smtClean="0"/>
              <a:t>consists of </a:t>
            </a:r>
            <a:r>
              <a:rPr lang="en-US" sz="2400" dirty="0"/>
              <a:t>a grid of compression or tension members lying upon or parallel to great circles running in three directions in any given area, the typical form being the projection upon a sphere of an icosahedron, the triangular faces of which are filled with a </a:t>
            </a:r>
            <a:r>
              <a:rPr lang="en-US" sz="2400" dirty="0">
                <a:solidFill>
                  <a:srgbClr val="00B0F0"/>
                </a:solidFill>
              </a:rPr>
              <a:t>symmetrical triangular, hexagonal, or quadrangular grid. </a:t>
            </a:r>
            <a:r>
              <a:rPr lang="en-US" sz="2400" dirty="0" smtClean="0">
                <a:solidFill>
                  <a:srgbClr val="00B0F0"/>
                </a:solidFill>
              </a:rPr>
              <a:t>	         </a:t>
            </a:r>
            <a:r>
              <a:rPr lang="en-US" sz="2000" dirty="0" smtClean="0"/>
              <a:t>(Dictionary.com)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0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3810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first dome </a:t>
            </a:r>
            <a:r>
              <a:rPr lang="en-US" dirty="0" smtClean="0"/>
              <a:t>was </a:t>
            </a:r>
            <a:r>
              <a:rPr lang="en-US" dirty="0"/>
              <a:t>designed after World War I by Walther </a:t>
            </a:r>
            <a:r>
              <a:rPr lang="en-US" dirty="0" err="1" smtClean="0"/>
              <a:t>Bauersfeld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was an engineer at Zeiss </a:t>
            </a:r>
            <a:r>
              <a:rPr lang="en-US" dirty="0"/>
              <a:t>optical </a:t>
            </a:r>
            <a:r>
              <a:rPr lang="en-US" dirty="0" smtClean="0"/>
              <a:t>company.</a:t>
            </a:r>
          </a:p>
          <a:p>
            <a:r>
              <a:rPr lang="en-US" dirty="0" smtClean="0"/>
              <a:t>The dome was created to house </a:t>
            </a:r>
            <a:r>
              <a:rPr lang="en-US" dirty="0"/>
              <a:t>his planetarium projector.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dome was </a:t>
            </a:r>
            <a:r>
              <a:rPr lang="en-US" dirty="0" smtClean="0"/>
              <a:t>patented and constructed on </a:t>
            </a:r>
            <a:r>
              <a:rPr lang="en-US" dirty="0"/>
              <a:t>the roof of the Zeiss plant in Jena, </a:t>
            </a:r>
            <a:r>
              <a:rPr lang="en-US" dirty="0" smtClean="0"/>
              <a:t>Germany.</a:t>
            </a:r>
          </a:p>
          <a:p>
            <a:r>
              <a:rPr lang="en-US" dirty="0" smtClean="0"/>
              <a:t>It opened in 1926.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86200"/>
            <a:ext cx="4716379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98175"/>
            <a:ext cx="5023533" cy="23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- Complexity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571854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2743201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Geodesic domes are comprised of a network of triangles that form a somewhat spherical </a:t>
            </a:r>
            <a:r>
              <a:rPr lang="en-US" sz="2600" dirty="0" smtClean="0"/>
              <a:t>surface.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The more complex the network of triangles, the more spherical the geodesic dome and the higher the class number</a:t>
            </a:r>
            <a:r>
              <a:rPr lang="en-US" sz="2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A </a:t>
            </a:r>
            <a:r>
              <a:rPr lang="en-US" sz="2600" dirty="0"/>
              <a:t>2V geodesic dome is comprised of only two different sized </a:t>
            </a:r>
            <a:r>
              <a:rPr lang="en-US" sz="2600" dirty="0" smtClean="0"/>
              <a:t>triangles.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 </a:t>
            </a:r>
            <a:r>
              <a:rPr lang="en-US" sz="2600" dirty="0"/>
              <a:t>A 3V </a:t>
            </a:r>
            <a:r>
              <a:rPr lang="en-US" sz="2600" dirty="0" smtClean="0"/>
              <a:t>dome is </a:t>
            </a:r>
            <a:r>
              <a:rPr lang="en-US" sz="2600" dirty="0"/>
              <a:t>comprised of three triangle </a:t>
            </a:r>
            <a:r>
              <a:rPr lang="en-US" sz="2600" dirty="0" smtClean="0"/>
              <a:t>sizes.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/>
              <a:t>The 4V </a:t>
            </a:r>
            <a:r>
              <a:rPr lang="en-US" sz="2600" dirty="0" smtClean="0"/>
              <a:t>dome </a:t>
            </a:r>
            <a:r>
              <a:rPr lang="en-US" sz="2600" dirty="0"/>
              <a:t>is made of 6 triangle </a:t>
            </a:r>
            <a:r>
              <a:rPr lang="en-US" sz="2600" dirty="0" smtClean="0"/>
              <a:t>sizes.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 in the Real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practical side of where dome shapes can be found in your every day lives.</a:t>
            </a:r>
          </a:p>
          <a:p>
            <a:r>
              <a:rPr lang="en-US" dirty="0" smtClean="0"/>
              <a:t>They can be made from many different materials.</a:t>
            </a:r>
          </a:p>
          <a:p>
            <a:r>
              <a:rPr lang="en-US" dirty="0" smtClean="0"/>
              <a:t>They can be found in Architecture as well as many other places.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Architecture </a:t>
            </a:r>
            <a:br>
              <a:rPr lang="en-US" dirty="0" smtClean="0"/>
            </a:br>
            <a:r>
              <a:rPr lang="en-US" dirty="0" smtClean="0"/>
              <a:t>Buildings Close to Home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7" y="1905000"/>
            <a:ext cx="4776601" cy="317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48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BC Parliament Buildings</a:t>
            </a:r>
          </a:p>
          <a:p>
            <a:pPr algn="ctr"/>
            <a:r>
              <a:rPr lang="en-US" dirty="0" smtClean="0"/>
              <a:t> Victoria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57" y="1823068"/>
            <a:ext cx="2933700" cy="3696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5671066"/>
            <a:ext cx="330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Observatory</a:t>
            </a:r>
          </a:p>
          <a:p>
            <a:pPr algn="ctr"/>
            <a:r>
              <a:rPr lang="en-US" dirty="0" smtClean="0"/>
              <a:t> Victoria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635</TotalTime>
  <Words>704</Words>
  <Application>Microsoft Office PowerPoint</Application>
  <PresentationFormat>On-screen Show (4:3)</PresentationFormat>
  <Paragraphs>155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Geodesic Domes math 8  Project Based Learning Unit  created by S. Harvey and  supported by M. Crompton Dunsmuir Middle School   2014</vt:lpstr>
      <vt:lpstr>Table of Contents</vt:lpstr>
      <vt:lpstr>Background Info</vt:lpstr>
      <vt:lpstr>Background Info</vt:lpstr>
      <vt:lpstr>Definition</vt:lpstr>
      <vt:lpstr>History</vt:lpstr>
      <vt:lpstr>Comparison - Complexity</vt:lpstr>
      <vt:lpstr>Domes in the Real World</vt:lpstr>
      <vt:lpstr>Architecture  Buildings Close to Home</vt:lpstr>
      <vt:lpstr>Architecture Around the World</vt:lpstr>
      <vt:lpstr>Architecture Businesses</vt:lpstr>
      <vt:lpstr>Architecture Sports</vt:lpstr>
      <vt:lpstr>Culture - Religion</vt:lpstr>
      <vt:lpstr>Homes – Hot &amp; Cold</vt:lpstr>
      <vt:lpstr>Homes</vt:lpstr>
      <vt:lpstr>Playground</vt:lpstr>
      <vt:lpstr>Greenhouses</vt:lpstr>
      <vt:lpstr>Strength of Domes</vt:lpstr>
      <vt:lpstr>Dome Shapes - Everywhere</vt:lpstr>
      <vt:lpstr>Art - Lamps</vt:lpstr>
      <vt:lpstr>Umbrellas</vt:lpstr>
      <vt:lpstr>Hats of All Shapes &amp; Sizes</vt:lpstr>
      <vt:lpstr>Practical or fun?</vt:lpstr>
      <vt:lpstr>Materials</vt:lpstr>
      <vt:lpstr>How You Can Do It</vt:lpstr>
      <vt:lpstr>What You Can Do</vt:lpstr>
      <vt:lpstr>The Possibilities are Endless</vt:lpstr>
      <vt:lpstr>Bibliography</vt:lpstr>
      <vt:lpstr>Bibliography - Images</vt:lpstr>
      <vt:lpstr>Bibliography – Images Con’t</vt:lpstr>
      <vt:lpstr>Bibliography – Images Con’t</vt:lpstr>
    </vt:vector>
  </TitlesOfParts>
  <Company>SD62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Geodesic Domes</dc:title>
  <dc:creator>May Crompton</dc:creator>
  <cp:lastModifiedBy>May Crompton</cp:lastModifiedBy>
  <cp:revision>44</cp:revision>
  <dcterms:created xsi:type="dcterms:W3CDTF">2014-02-01T01:12:45Z</dcterms:created>
  <dcterms:modified xsi:type="dcterms:W3CDTF">2014-02-07T19:51:08Z</dcterms:modified>
</cp:coreProperties>
</file>